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75A8C-CAB4-5E42-ABD2-AE336C7A2B89}" type="datetimeFigureOut">
              <a:rPr lang="en-US" smtClean="0"/>
              <a:t>9/30/10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A9277-3A85-2849-AC92-828754BD11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Accountability Project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Search, Logging and Storage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888620" y="992816"/>
            <a:ext cx="7461821" cy="5623402"/>
            <a:chOff x="93275" y="363318"/>
            <a:chExt cx="7461821" cy="5623402"/>
          </a:xfrm>
        </p:grpSpPr>
        <p:sp>
          <p:nvSpPr>
            <p:cNvPr id="4" name="Rectangle 3"/>
            <p:cNvSpPr/>
            <p:nvPr/>
          </p:nvSpPr>
          <p:spPr>
            <a:xfrm>
              <a:off x="5490058" y="1384088"/>
              <a:ext cx="1791079" cy="727323"/>
            </a:xfrm>
            <a:prstGeom prst="rect">
              <a:avLst/>
            </a:prstGeom>
            <a:gradFill>
              <a:gsLst>
                <a:gs pos="23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Search</a:t>
              </a:r>
              <a:endParaRPr 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93275" y="835567"/>
              <a:ext cx="1747837" cy="2193162"/>
              <a:chOff x="1546205" y="2516291"/>
              <a:chExt cx="1747837" cy="219316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014792" y="4340121"/>
                <a:ext cx="810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Aintno</a:t>
                </a:r>
                <a:endParaRPr lang="en-US" dirty="0"/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/>
            </p:nvPicPr>
            <mc:AlternateContent>
              <mc:Choice xmlns:ma="http://schemas.microsoft.com/office/mac/drawingml/2008/main" Requires="ma">
                <p:blipFill>
                  <a:blip r:embed="rId2"/>
                  <a:stretch>
                    <a:fillRect/>
                  </a:stretch>
                </p:blipFill>
              </mc:Choice>
              <mc:Fallback>
                <p:blipFill>
                  <a:blip r:embed="rId3"/>
                  <a:stretch>
                    <a:fillRect/>
                  </a:stretch>
                </p:blipFill>
              </mc:Fallback>
            </mc:AlternateContent>
            <p:spPr>
              <a:xfrm>
                <a:off x="1546205" y="2516291"/>
                <a:ext cx="1747837" cy="1823830"/>
              </a:xfrm>
              <a:prstGeom prst="rect">
                <a:avLst/>
              </a:prstGeom>
            </p:spPr>
          </p:pic>
        </p:grpSp>
        <p:sp>
          <p:nvSpPr>
            <p:cNvPr id="16" name="Alternate Process 15"/>
            <p:cNvSpPr/>
            <p:nvPr/>
          </p:nvSpPr>
          <p:spPr>
            <a:xfrm>
              <a:off x="2830579" y="1161788"/>
              <a:ext cx="1422008" cy="1161301"/>
            </a:xfrm>
            <a:prstGeom prst="flowChartAlternateProcess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Business Logic Executor</a:t>
              </a:r>
              <a:endParaRPr lang="en-US" dirty="0"/>
            </a:p>
          </p:txBody>
        </p:sp>
        <p:sp>
          <p:nvSpPr>
            <p:cNvPr id="17" name="Magnetic Disk 16"/>
            <p:cNvSpPr/>
            <p:nvPr/>
          </p:nvSpPr>
          <p:spPr>
            <a:xfrm>
              <a:off x="3278217" y="363318"/>
              <a:ext cx="523623" cy="597055"/>
            </a:xfrm>
            <a:prstGeom prst="flowChartMagneticDisk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KB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2" idx="3"/>
              <a:endCxn id="16" idx="1"/>
            </p:cNvCxnSpPr>
            <p:nvPr/>
          </p:nvCxnSpPr>
          <p:spPr>
            <a:xfrm flipV="1">
              <a:off x="1841112" y="1742439"/>
              <a:ext cx="989467" cy="504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795958" y="1400246"/>
              <a:ext cx="1034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 “</a:t>
              </a:r>
              <a:r>
                <a:rPr lang="en-US" dirty="0" err="1" smtClean="0"/>
                <a:t>Dani</a:t>
              </a:r>
              <a:r>
                <a:rPr lang="en-US" dirty="0" smtClean="0"/>
                <a:t>”</a:t>
              </a:r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608403" y="3833658"/>
              <a:ext cx="1406389" cy="2153062"/>
              <a:chOff x="1486690" y="3627402"/>
              <a:chExt cx="1406389" cy="215306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548645" y="4190242"/>
                <a:ext cx="1281934" cy="1590222"/>
                <a:chOff x="1218346" y="4715431"/>
                <a:chExt cx="1281934" cy="1590222"/>
              </a:xfrm>
            </p:grpSpPr>
            <p:pic>
              <p:nvPicPr>
                <p:cNvPr id="9" name="Picture 8"/>
                <p:cNvPicPr>
                  <a:picLocks noChangeAspect="1"/>
                </p:cNvPicPr>
                <p:nvPr/>
              </p:nvPicPr>
              <mc:AlternateContent>
                <mc:Choice xmlns:ma="http://schemas.microsoft.com/office/mac/drawingml/2008/main" Requires="ma">
                  <p:blipFill>
                    <a:blip r:embed="rId4"/>
                    <a:stretch>
                      <a:fillRect/>
                    </a:stretch>
                  </p:blipFill>
                </mc:Choice>
                <mc:Fallback>
                  <p:blipFill>
                    <a:blip r:embed="rId5"/>
                    <a:stretch>
                      <a:fillRect/>
                    </a:stretch>
                  </p:blipFill>
                </mc:Fallback>
              </mc:AlternateContent>
              <p:spPr>
                <a:xfrm>
                  <a:off x="1218346" y="4715431"/>
                  <a:ext cx="1281934" cy="1220889"/>
                </a:xfrm>
                <a:prstGeom prst="rect">
                  <a:avLst/>
                </a:prstGeom>
              </p:spPr>
            </p:pic>
            <p:sp>
              <p:nvSpPr>
                <p:cNvPr id="14" name="TextBox 13"/>
                <p:cNvSpPr txBox="1"/>
                <p:nvPr/>
              </p:nvSpPr>
              <p:spPr>
                <a:xfrm>
                  <a:off x="1486690" y="5936320"/>
                  <a:ext cx="611504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/>
                    <a:t>Dani</a:t>
                  </a:r>
                  <a:endParaRPr lang="en-US" dirty="0"/>
                </a:p>
              </p:txBody>
            </p:sp>
          </p:grpSp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86690" y="3627402"/>
                <a:ext cx="1406389" cy="530278"/>
              </a:xfrm>
              <a:prstGeom prst="rect">
                <a:avLst/>
              </a:prstGeom>
            </p:spPr>
          </p:pic>
        </p:grpSp>
        <p:sp>
          <p:nvSpPr>
            <p:cNvPr id="26" name="Rectangle 25"/>
            <p:cNvSpPr/>
            <p:nvPr/>
          </p:nvSpPr>
          <p:spPr>
            <a:xfrm>
              <a:off x="3015114" y="3301736"/>
              <a:ext cx="1791079" cy="727323"/>
            </a:xfrm>
            <a:prstGeom prst="rect">
              <a:avLst/>
            </a:prstGeom>
            <a:gradFill>
              <a:gsLst>
                <a:gs pos="23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Miner</a:t>
              </a:r>
              <a:endParaRPr lang="en-US" dirty="0"/>
            </a:p>
          </p:txBody>
        </p:sp>
        <p:cxnSp>
          <p:nvCxnSpPr>
            <p:cNvPr id="27" name="Straight Arrow Connector 26"/>
            <p:cNvCxnSpPr>
              <a:stCxn id="16" idx="3"/>
              <a:endCxn id="4" idx="1"/>
            </p:cNvCxnSpPr>
            <p:nvPr/>
          </p:nvCxnSpPr>
          <p:spPr>
            <a:xfrm>
              <a:off x="4252587" y="1742439"/>
              <a:ext cx="1237471" cy="53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288882" y="1400246"/>
              <a:ext cx="1034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 “</a:t>
              </a:r>
              <a:r>
                <a:rPr lang="en-US" dirty="0" err="1" smtClean="0"/>
                <a:t>Dani</a:t>
              </a:r>
              <a:r>
                <a:rPr lang="en-US" dirty="0" smtClean="0"/>
                <a:t>”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88882" y="1769578"/>
              <a:ext cx="107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“Hotdog”</a:t>
              </a:r>
              <a:endParaRPr lang="en-US" dirty="0"/>
            </a:p>
          </p:txBody>
        </p:sp>
        <p:cxnSp>
          <p:nvCxnSpPr>
            <p:cNvPr id="36" name="Straight Connector 35"/>
            <p:cNvCxnSpPr>
              <a:stCxn id="17" idx="3"/>
              <a:endCxn id="16" idx="0"/>
            </p:cNvCxnSpPr>
            <p:nvPr/>
          </p:nvCxnSpPr>
          <p:spPr>
            <a:xfrm rot="16200000" flipH="1">
              <a:off x="3440099" y="1060303"/>
              <a:ext cx="201415" cy="15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4" idx="2"/>
              <a:endCxn id="26" idx="0"/>
            </p:cNvCxnSpPr>
            <p:nvPr/>
          </p:nvCxnSpPr>
          <p:spPr>
            <a:xfrm rot="5400000">
              <a:off x="4552964" y="1469101"/>
              <a:ext cx="1190325" cy="24749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089380" y="2474731"/>
              <a:ext cx="1034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r>
                <a:rPr lang="en-US" dirty="0" smtClean="0"/>
                <a:t>. “</a:t>
              </a:r>
              <a:r>
                <a:rPr lang="en-US" dirty="0" err="1" smtClean="0"/>
                <a:t>Dani</a:t>
              </a:r>
              <a:r>
                <a:rPr lang="en-US" dirty="0" smtClean="0"/>
                <a:t>”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stCxn id="26" idx="1"/>
              <a:endCxn id="22" idx="3"/>
            </p:cNvCxnSpPr>
            <p:nvPr/>
          </p:nvCxnSpPr>
          <p:spPr>
            <a:xfrm rot="10800000" flipV="1">
              <a:off x="2014792" y="3665397"/>
              <a:ext cx="1000322" cy="4333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116536" y="3510492"/>
              <a:ext cx="8985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 Mine</a:t>
              </a:r>
            </a:p>
            <a:p>
              <a:r>
                <a:rPr lang="en-US" dirty="0" smtClean="0"/>
                <a:t>“</a:t>
              </a:r>
              <a:r>
                <a:rPr lang="en-US" dirty="0" err="1" smtClean="0"/>
                <a:t>Dani</a:t>
              </a:r>
              <a:r>
                <a:rPr lang="en-US" dirty="0" smtClean="0"/>
                <a:t>”</a:t>
              </a:r>
              <a:endParaRPr lang="en-US" dirty="0"/>
            </a:p>
          </p:txBody>
        </p:sp>
        <p:sp>
          <p:nvSpPr>
            <p:cNvPr id="44" name="Data 43"/>
            <p:cNvSpPr/>
            <p:nvPr/>
          </p:nvSpPr>
          <p:spPr>
            <a:xfrm>
              <a:off x="4971456" y="4700916"/>
              <a:ext cx="2583640" cy="1046738"/>
            </a:xfrm>
            <a:prstGeom prst="flowChartInputOutpu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Social Graph</a:t>
              </a:r>
              <a:endParaRPr lang="en-US" dirty="0"/>
            </a:p>
          </p:txBody>
        </p:sp>
        <p:sp>
          <p:nvSpPr>
            <p:cNvPr id="45" name="Magnetic Disk 44"/>
            <p:cNvSpPr/>
            <p:nvPr/>
          </p:nvSpPr>
          <p:spPr>
            <a:xfrm>
              <a:off x="6260765" y="363318"/>
              <a:ext cx="664740" cy="798470"/>
            </a:xfrm>
            <a:prstGeom prst="flowChartMagneticDisk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Query Log</a:t>
              </a:r>
              <a:endParaRPr lang="en-US" sz="1200" dirty="0"/>
            </a:p>
          </p:txBody>
        </p:sp>
        <p:cxnSp>
          <p:nvCxnSpPr>
            <p:cNvPr id="46" name="Straight Connector 45"/>
            <p:cNvCxnSpPr>
              <a:stCxn id="45" idx="3"/>
            </p:cNvCxnSpPr>
            <p:nvPr/>
          </p:nvCxnSpPr>
          <p:spPr>
            <a:xfrm rot="16200000" flipH="1">
              <a:off x="6486122" y="1268800"/>
              <a:ext cx="222300" cy="82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6" idx="2"/>
              <a:endCxn id="44" idx="0"/>
            </p:cNvCxnSpPr>
            <p:nvPr/>
          </p:nvCxnSpPr>
          <p:spPr>
            <a:xfrm rot="16200000" flipH="1">
              <a:off x="4880219" y="3059494"/>
              <a:ext cx="671857" cy="26109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663556" y="4029059"/>
              <a:ext cx="1319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5. Construct</a:t>
              </a:r>
              <a:endParaRPr lang="en-US" dirty="0"/>
            </a:p>
          </p:txBody>
        </p:sp>
        <p:cxnSp>
          <p:nvCxnSpPr>
            <p:cNvPr id="57" name="Straight Arrow Connector 56"/>
            <p:cNvCxnSpPr>
              <a:stCxn id="4" idx="2"/>
            </p:cNvCxnSpPr>
            <p:nvPr/>
          </p:nvCxnSpPr>
          <p:spPr>
            <a:xfrm rot="16200000" flipH="1">
              <a:off x="5360798" y="3136210"/>
              <a:ext cx="2589507" cy="5399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5983449" y="2932404"/>
              <a:ext cx="1306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5. “Hotdog”</a:t>
              </a:r>
              <a:endParaRPr lang="en-US" dirty="0"/>
            </a:p>
          </p:txBody>
        </p:sp>
      </p:grpSp>
      <p:sp>
        <p:nvSpPr>
          <p:cNvPr id="63" name="Title 6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 of the Search Module</a:t>
            </a:r>
            <a:endParaRPr lang="en-US" dirty="0"/>
          </a:p>
        </p:txBody>
      </p:sp>
      <p:sp>
        <p:nvSpPr>
          <p:cNvPr id="64" name="Content Placeholder 6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Needed for the Search and Storage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fontAlgn="base"/>
            <a:r>
              <a:rPr lang="en-US" dirty="0"/>
              <a:t>Business Logic Executor (external) - BLE</a:t>
            </a:r>
            <a:endParaRPr lang="en-US" sz="3600" dirty="0"/>
          </a:p>
          <a:p>
            <a:pPr fontAlgn="base"/>
            <a:r>
              <a:rPr lang="en-US" dirty="0"/>
              <a:t>Data Miner - DM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fontAlgn="base"/>
            <a:r>
              <a:rPr lang="en-US" dirty="0" smtClean="0"/>
              <a:t>BLE </a:t>
            </a:r>
            <a:r>
              <a:rPr lang="en-US" dirty="0"/>
              <a:t>is a </a:t>
            </a:r>
            <a:r>
              <a:rPr lang="en-US" dirty="0" err="1"/>
              <a:t>blackbox</a:t>
            </a:r>
            <a:endParaRPr lang="en-US" sz="3600" dirty="0" smtClean="0"/>
          </a:p>
          <a:p>
            <a:pPr fontAlgn="base"/>
            <a:r>
              <a:rPr lang="en-US" dirty="0" smtClean="0"/>
              <a:t>KB used for the BLE </a:t>
            </a:r>
            <a:r>
              <a:rPr lang="en-US" dirty="0"/>
              <a:t>is transparent</a:t>
            </a:r>
            <a:endParaRPr lang="en-US" sz="3600" dirty="0"/>
          </a:p>
          <a:p>
            <a:pPr fontAlgn="base"/>
            <a:r>
              <a:rPr lang="en-US" dirty="0"/>
              <a:t>The world only has immutable data </a:t>
            </a:r>
            <a:r>
              <a:rPr lang="en-US" dirty="0" smtClean="0"/>
              <a:t>(we </a:t>
            </a:r>
            <a:r>
              <a:rPr lang="en-US" dirty="0"/>
              <a:t>do not have to worry about data versioning)</a:t>
            </a:r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Logic Executor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err="1" smtClean="0"/>
              <a:t>Aintno’s</a:t>
            </a:r>
            <a:r>
              <a:rPr lang="en-US" dirty="0" smtClean="0"/>
              <a:t> </a:t>
            </a:r>
            <a:r>
              <a:rPr lang="en-US" dirty="0"/>
              <a:t>rules are executed on the facts available in the </a:t>
            </a:r>
            <a:r>
              <a:rPr lang="en-US" dirty="0" err="1"/>
              <a:t>Aintno’s</a:t>
            </a:r>
            <a:r>
              <a:rPr lang="en-US" dirty="0"/>
              <a:t> KB that generates a bunch of keywords related to a particular individual to query the social graph with.</a:t>
            </a:r>
            <a:endParaRPr lang="en-US" sz="3600" dirty="0"/>
          </a:p>
          <a:p>
            <a:r>
              <a:rPr lang="en-US" dirty="0"/>
              <a:t>It is up to the BLE to invoke more queries if the results do not satisfy what </a:t>
            </a:r>
            <a:r>
              <a:rPr lang="en-US" dirty="0" err="1"/>
              <a:t>Aintno</a:t>
            </a:r>
            <a:r>
              <a:rPr lang="en-US" dirty="0"/>
              <a:t> was looking for (such as: if the results do not indicate that </a:t>
            </a:r>
            <a:r>
              <a:rPr lang="en-US" dirty="0" err="1"/>
              <a:t>Dani</a:t>
            </a:r>
            <a:r>
              <a:rPr lang="en-US" dirty="0"/>
              <a:t> has anything to do with hot dogs ask the question “Do any of </a:t>
            </a:r>
            <a:r>
              <a:rPr lang="en-US" dirty="0" err="1"/>
              <a:t>Dani’s</a:t>
            </a:r>
            <a:r>
              <a:rPr lang="en-US" dirty="0"/>
              <a:t> friends have pictures of </a:t>
            </a:r>
            <a:r>
              <a:rPr lang="en-US" dirty="0" err="1"/>
              <a:t>Dani</a:t>
            </a:r>
            <a:r>
              <a:rPr lang="en-US" dirty="0"/>
              <a:t> eating hot dogs?”)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fontAlgn="base"/>
            <a:r>
              <a:rPr lang="en-US" dirty="0"/>
              <a:t>Takes in the </a:t>
            </a:r>
            <a:r>
              <a:rPr lang="en-US" dirty="0" err="1"/>
              <a:t>webid</a:t>
            </a:r>
            <a:r>
              <a:rPr lang="en-US" dirty="0"/>
              <a:t> of the person and queries FB for the entire graph</a:t>
            </a:r>
            <a:endParaRPr lang="en-US" sz="3600" dirty="0"/>
          </a:p>
          <a:p>
            <a:pPr fontAlgn="base"/>
            <a:r>
              <a:rPr lang="en-US" dirty="0"/>
              <a:t>Caches the graph on a local store</a:t>
            </a:r>
            <a:endParaRPr lang="en-US" sz="3600" dirty="0"/>
          </a:p>
          <a:p>
            <a:r>
              <a:rPr lang="en-US" dirty="0"/>
              <a:t>Provenance info stored with the data (timestamp of when the data was cached, who’s data it is)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 fontAlgn="base"/>
            <a:r>
              <a:rPr lang="en-US" dirty="0"/>
              <a:t>Search will take in the </a:t>
            </a:r>
            <a:r>
              <a:rPr lang="en-US" dirty="0" err="1"/>
              <a:t>webid</a:t>
            </a:r>
            <a:r>
              <a:rPr lang="en-US" dirty="0"/>
              <a:t> of an individual and relay it to the DM</a:t>
            </a:r>
            <a:endParaRPr lang="en-US" sz="3600" dirty="0"/>
          </a:p>
          <a:p>
            <a:pPr fontAlgn="base"/>
            <a:r>
              <a:rPr lang="en-US" dirty="0"/>
              <a:t>Based on what the DM populates in the “social graph” cache, it issues another query that looks for the keyword</a:t>
            </a:r>
            <a:endParaRPr lang="en-US" sz="3600" dirty="0"/>
          </a:p>
          <a:p>
            <a:pPr fontAlgn="base"/>
            <a:r>
              <a:rPr lang="en-US" dirty="0"/>
              <a:t>Logging information is relayed to the Query Logger</a:t>
            </a:r>
            <a:endParaRPr lang="en-US" sz="3600" dirty="0"/>
          </a:p>
          <a:p>
            <a:pPr fontAlgn="base"/>
            <a:r>
              <a:rPr lang="en-US" dirty="0"/>
              <a:t>It is reasonable to assume that the BLE will automate their search process through our search interface (there will be a set of keywords to search for that their program will repeatedly call our service)</a:t>
            </a:r>
            <a:endParaRPr lang="en-US" sz="3600" dirty="0"/>
          </a:p>
          <a:p>
            <a:pPr fontAlgn="base"/>
            <a:r>
              <a:rPr lang="en-US" dirty="0"/>
              <a:t>A sub-component of this module would be the  Query Logger that logs things like: who issued the query, who’s social graph was queried, what time was the query issued, what was the final result of the query </a:t>
            </a:r>
            <a:endParaRPr lang="en-US" sz="3600" dirty="0"/>
          </a:p>
          <a:p>
            <a:pPr fontAlgn="base"/>
            <a:r>
              <a:rPr lang="en-US" dirty="0"/>
              <a:t>API of the Search Module:</a:t>
            </a:r>
            <a:endParaRPr lang="en-US" sz="3600" dirty="0"/>
          </a:p>
          <a:p>
            <a:pPr lvl="1" fontAlgn="base"/>
            <a:r>
              <a:rPr lang="en-US" dirty="0"/>
              <a:t>input: </a:t>
            </a:r>
            <a:r>
              <a:rPr lang="en-US" dirty="0" err="1"/>
              <a:t>webid</a:t>
            </a:r>
            <a:r>
              <a:rPr lang="en-US" dirty="0"/>
              <a:t> of a person + keywords to query for</a:t>
            </a:r>
            <a:endParaRPr lang="en-US" sz="3200" dirty="0"/>
          </a:p>
          <a:p>
            <a:r>
              <a:rPr lang="en-US" dirty="0"/>
              <a:t>output: search result in a graph? 	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396</Words>
  <Application>Microsoft Macintosh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Accountability Project</vt:lpstr>
      <vt:lpstr>Overview of the Search Module</vt:lpstr>
      <vt:lpstr>Components Needed for the Search and Storage </vt:lpstr>
      <vt:lpstr>Assumptions</vt:lpstr>
      <vt:lpstr>Business Logic Executor</vt:lpstr>
      <vt:lpstr>Data Miner</vt:lpstr>
      <vt:lpstr>Search Module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Oshani Seneviratne</dc:creator>
  <cp:lastModifiedBy>Oshani Seneviratne</cp:lastModifiedBy>
  <cp:revision>3</cp:revision>
  <dcterms:created xsi:type="dcterms:W3CDTF">2010-09-30T21:18:39Z</dcterms:created>
  <dcterms:modified xsi:type="dcterms:W3CDTF">2010-09-30T21:56:39Z</dcterms:modified>
</cp:coreProperties>
</file>